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  <p:sldId id="262" r:id="rId6"/>
    <p:sldId id="274" r:id="rId7"/>
    <p:sldId id="275" r:id="rId8"/>
    <p:sldId id="276" r:id="rId9"/>
    <p:sldId id="277" r:id="rId10"/>
    <p:sldId id="278" r:id="rId11"/>
    <p:sldId id="268" r:id="rId12"/>
    <p:sldId id="269" r:id="rId13"/>
    <p:sldId id="279" r:id="rId14"/>
    <p:sldId id="272" r:id="rId15"/>
    <p:sldId id="27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4BFE5-51D8-1DBB-7D5C-C6087E6D1442}" v="3" dt="2022-04-26T12:57:57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>
        <p:scale>
          <a:sx n="66" d="100"/>
          <a:sy n="66" d="100"/>
        </p:scale>
        <p:origin x="61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z Hackett" userId="S::lhackett@momentum-sr.org::19356f2b-d0f6-42da-bfc8-496593ae243f" providerId="AD" clId="Web-{5124BFE5-51D8-1DBB-7D5C-C6087E6D1442}"/>
    <pc:docChg chg="delSld modSld">
      <pc:chgData name="Liz Hackett" userId="S::lhackett@momentum-sr.org::19356f2b-d0f6-42da-bfc8-496593ae243f" providerId="AD" clId="Web-{5124BFE5-51D8-1DBB-7D5C-C6087E6D1442}" dt="2022-04-26T12:57:57.458" v="2"/>
      <pc:docMkLst>
        <pc:docMk/>
      </pc:docMkLst>
      <pc:sldChg chg="modSp">
        <pc:chgData name="Liz Hackett" userId="S::lhackett@momentum-sr.org::19356f2b-d0f6-42da-bfc8-496593ae243f" providerId="AD" clId="Web-{5124BFE5-51D8-1DBB-7D5C-C6087E6D1442}" dt="2022-04-26T12:57:25.488" v="0" actId="20577"/>
        <pc:sldMkLst>
          <pc:docMk/>
          <pc:sldMk cId="4146631140" sldId="259"/>
        </pc:sldMkLst>
        <pc:spChg chg="mod">
          <ac:chgData name="Liz Hackett" userId="S::lhackett@momentum-sr.org::19356f2b-d0f6-42da-bfc8-496593ae243f" providerId="AD" clId="Web-{5124BFE5-51D8-1DBB-7D5C-C6087E6D1442}" dt="2022-04-26T12:57:25.488" v="0" actId="20577"/>
          <ac:spMkLst>
            <pc:docMk/>
            <pc:sldMk cId="4146631140" sldId="259"/>
            <ac:spMk id="3" creationId="{00000000-0000-0000-0000-000000000000}"/>
          </ac:spMkLst>
        </pc:spChg>
      </pc:sldChg>
      <pc:sldChg chg="del">
        <pc:chgData name="Liz Hackett" userId="S::lhackett@momentum-sr.org::19356f2b-d0f6-42da-bfc8-496593ae243f" providerId="AD" clId="Web-{5124BFE5-51D8-1DBB-7D5C-C6087E6D1442}" dt="2022-04-26T12:57:54.848" v="1"/>
        <pc:sldMkLst>
          <pc:docMk/>
          <pc:sldMk cId="415136266" sldId="270"/>
        </pc:sldMkLst>
      </pc:sldChg>
      <pc:sldChg chg="del">
        <pc:chgData name="Liz Hackett" userId="S::lhackett@momentum-sr.org::19356f2b-d0f6-42da-bfc8-496593ae243f" providerId="AD" clId="Web-{5124BFE5-51D8-1DBB-7D5C-C6087E6D1442}" dt="2022-04-26T12:57:57.458" v="2"/>
        <pc:sldMkLst>
          <pc:docMk/>
          <pc:sldMk cId="1414072770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0073A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459852" y="93802"/>
            <a:ext cx="304800" cy="228600"/>
          </a:xfrm>
          <a:prstGeom prst="rect">
            <a:avLst/>
          </a:prstGeom>
          <a:solidFill>
            <a:srgbClr val="00A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1887200" y="228787"/>
            <a:ext cx="304800" cy="228600"/>
          </a:xfrm>
          <a:prstGeom prst="rect">
            <a:avLst/>
          </a:prstGeom>
          <a:solidFill>
            <a:srgbClr val="003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3768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1582400" y="187"/>
            <a:ext cx="304800" cy="228600"/>
          </a:xfrm>
          <a:prstGeom prst="rect">
            <a:avLst/>
          </a:prstGeom>
          <a:solidFill>
            <a:srgbClr val="007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0693449" y="652936"/>
            <a:ext cx="304800" cy="228600"/>
          </a:xfrm>
          <a:prstGeom prst="rect">
            <a:avLst/>
          </a:prstGeom>
          <a:solidFill>
            <a:srgbClr val="ADE0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3768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060852" y="269484"/>
            <a:ext cx="304800" cy="228600"/>
          </a:xfrm>
          <a:prstGeom prst="rect">
            <a:avLst/>
          </a:prstGeom>
          <a:solidFill>
            <a:srgbClr val="00A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503769" y="637962"/>
            <a:ext cx="304800" cy="228600"/>
          </a:xfrm>
          <a:prstGeom prst="rect">
            <a:avLst/>
          </a:prstGeom>
          <a:solidFill>
            <a:srgbClr val="003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3768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572" y="6120384"/>
            <a:ext cx="3007360" cy="73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88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4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50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solidFill>
                  <a:srgbClr val="003768"/>
                </a:solidFill>
              </a:defRPr>
            </a:lvl1pPr>
            <a:lvl2pPr>
              <a:defRPr sz="2800">
                <a:solidFill>
                  <a:srgbClr val="003768"/>
                </a:solidFill>
              </a:defRPr>
            </a:lvl2pPr>
            <a:lvl3pPr>
              <a:defRPr sz="2400">
                <a:solidFill>
                  <a:srgbClr val="003768"/>
                </a:solidFill>
              </a:defRPr>
            </a:lvl3pPr>
            <a:lvl4pPr>
              <a:defRPr sz="2000">
                <a:solidFill>
                  <a:srgbClr val="003768"/>
                </a:solidFill>
              </a:defRPr>
            </a:lvl4pPr>
            <a:lvl5pPr>
              <a:defRPr sz="2000">
                <a:solidFill>
                  <a:srgbClr val="003768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376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40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6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36800" y="609600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0376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376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9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28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3768"/>
                </a:solidFill>
              </a:defRPr>
            </a:lvl1pPr>
            <a:lvl2pPr>
              <a:defRPr>
                <a:solidFill>
                  <a:srgbClr val="003768"/>
                </a:solidFill>
              </a:defRPr>
            </a:lvl2pPr>
            <a:lvl3pPr>
              <a:defRPr>
                <a:solidFill>
                  <a:srgbClr val="003768"/>
                </a:solidFill>
              </a:defRPr>
            </a:lvl3pPr>
            <a:lvl4pPr>
              <a:defRPr>
                <a:solidFill>
                  <a:srgbClr val="003768"/>
                </a:solidFill>
              </a:defRPr>
            </a:lvl4pPr>
            <a:lvl5pPr>
              <a:defRPr>
                <a:solidFill>
                  <a:srgbClr val="00376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802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55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solidFill>
                  <a:srgbClr val="003768"/>
                </a:solidFill>
              </a:defRPr>
            </a:lvl1pPr>
            <a:lvl2pPr>
              <a:defRPr>
                <a:solidFill>
                  <a:srgbClr val="003768"/>
                </a:solidFill>
              </a:defRPr>
            </a:lvl2pPr>
            <a:lvl3pPr>
              <a:defRPr>
                <a:solidFill>
                  <a:srgbClr val="003768"/>
                </a:solidFill>
              </a:defRPr>
            </a:lvl3pPr>
            <a:lvl4pPr>
              <a:defRPr>
                <a:solidFill>
                  <a:srgbClr val="003768"/>
                </a:solidFill>
              </a:defRPr>
            </a:lvl4pPr>
            <a:lvl5pPr>
              <a:defRPr>
                <a:solidFill>
                  <a:srgbClr val="00376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95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Arial Rounded MT Bold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3277" y="408525"/>
            <a:ext cx="10363200" cy="886876"/>
          </a:xfrm>
        </p:spPr>
        <p:txBody>
          <a:bodyPr/>
          <a:lstStyle>
            <a:lvl1pPr>
              <a:defRPr baseline="0"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1199" y="1600200"/>
            <a:ext cx="10349652" cy="457200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00A4E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459852" y="93802"/>
            <a:ext cx="304800" cy="228600"/>
          </a:xfrm>
          <a:prstGeom prst="rect">
            <a:avLst/>
          </a:prstGeom>
          <a:solidFill>
            <a:srgbClr val="00A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1887200" y="228787"/>
            <a:ext cx="304800" cy="228600"/>
          </a:xfrm>
          <a:prstGeom prst="rect">
            <a:avLst/>
          </a:prstGeom>
          <a:solidFill>
            <a:srgbClr val="003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3768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1582400" y="187"/>
            <a:ext cx="304800" cy="228600"/>
          </a:xfrm>
          <a:prstGeom prst="rect">
            <a:avLst/>
          </a:prstGeom>
          <a:solidFill>
            <a:srgbClr val="0073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0693449" y="652936"/>
            <a:ext cx="304800" cy="228600"/>
          </a:xfrm>
          <a:prstGeom prst="rect">
            <a:avLst/>
          </a:prstGeom>
          <a:solidFill>
            <a:srgbClr val="ADE0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3768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060852" y="269484"/>
            <a:ext cx="304800" cy="228600"/>
          </a:xfrm>
          <a:prstGeom prst="rect">
            <a:avLst/>
          </a:prstGeom>
          <a:solidFill>
            <a:srgbClr val="00A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503769" y="637962"/>
            <a:ext cx="304800" cy="228600"/>
          </a:xfrm>
          <a:prstGeom prst="rect">
            <a:avLst/>
          </a:prstGeom>
          <a:solidFill>
            <a:srgbClr val="003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0037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269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96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9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376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5656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5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76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76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rgbClr val="003768"/>
                </a:solidFill>
              </a:defRPr>
            </a:lvl1pPr>
            <a:lvl2pPr>
              <a:defRPr sz="2000">
                <a:solidFill>
                  <a:srgbClr val="003768"/>
                </a:solidFill>
              </a:defRPr>
            </a:lvl2pPr>
            <a:lvl3pPr>
              <a:defRPr sz="1800">
                <a:solidFill>
                  <a:srgbClr val="003768"/>
                </a:solidFill>
              </a:defRPr>
            </a:lvl3pPr>
            <a:lvl4pPr>
              <a:defRPr sz="1600">
                <a:solidFill>
                  <a:srgbClr val="003768"/>
                </a:solidFill>
              </a:defRPr>
            </a:lvl4pPr>
            <a:lvl5pPr>
              <a:defRPr sz="1600">
                <a:solidFill>
                  <a:srgbClr val="00376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76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rgbClr val="003768"/>
                </a:solidFill>
              </a:defRPr>
            </a:lvl1pPr>
            <a:lvl2pPr>
              <a:defRPr sz="2000">
                <a:solidFill>
                  <a:srgbClr val="003768"/>
                </a:solidFill>
              </a:defRPr>
            </a:lvl2pPr>
            <a:lvl3pPr>
              <a:defRPr sz="1800">
                <a:solidFill>
                  <a:srgbClr val="003768"/>
                </a:solidFill>
              </a:defRPr>
            </a:lvl3pPr>
            <a:lvl4pPr>
              <a:defRPr sz="1600">
                <a:solidFill>
                  <a:srgbClr val="003768"/>
                </a:solidFill>
              </a:defRPr>
            </a:lvl4pPr>
            <a:lvl5pPr>
              <a:defRPr sz="1600">
                <a:solidFill>
                  <a:srgbClr val="00376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92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25B72-2D31-45D4-AA74-11E10E20003F}" type="datetimeFigureOut">
              <a:rPr lang="en-US" smtClean="0"/>
              <a:t>4/26/2022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28630-1592-4586-B893-4E0631D0335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640" y="6120384"/>
            <a:ext cx="3007360" cy="73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05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Arial Rounded MT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Arial Rounded MT Bold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Arial Rounded MT Bold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 Rounded MT Bold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Arial Rounded MT Bol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Arial Rounded MT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ernst@momentum-sr.org" TargetMode="External"/><Relationship Id="rId2" Type="http://schemas.openxmlformats.org/officeDocument/2006/relationships/hyperlink" Target="https://www.reengagingstudents.org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kchrisman@momentum-sr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Next LT Pro"/>
              </a:rPr>
              <a:t>Student-Centered Growth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latin typeface="Avenir Next LT Pro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AD7312-7475-4885-944D-13A632E83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411" y="894209"/>
            <a:ext cx="2567178" cy="148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631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CB6D0-B16C-414A-8D33-D817C2FBA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Stage 5</a:t>
            </a:r>
            <a:br>
              <a:rPr lang="en-US" dirty="0">
                <a:latin typeface="Avenir Next LT Pro Demi" panose="020B07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Set goals for accountability purposes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C73E8-9385-4797-8D13-093891821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 rtl="0" fontAlgn="base"/>
            <a:r>
              <a:rPr lang="en-US" sz="2000" b="0" i="0" u="none" strike="noStrike" dirty="0">
                <a:solidFill>
                  <a:srgbClr val="002060"/>
                </a:solidFill>
                <a:effectLst/>
                <a:latin typeface="Avenir Next LT Pro" panose="020B0504020202020204" pitchFamily="34" charset="0"/>
              </a:rPr>
              <a:t>Typical accountability goals assume most students are on track, progress at the same pace and have little or no social-emotional needs, AND that those who aren’t the same are simply expected to not meet the goal. For example:</a:t>
            </a:r>
            <a:r>
              <a:rPr lang="en-US" sz="2000" b="0" i="0" dirty="0">
                <a:solidFill>
                  <a:srgbClr val="002060"/>
                </a:solidFill>
                <a:effectLst/>
                <a:latin typeface="Avenir Next LT Pro" panose="020B0504020202020204" pitchFamily="34" charset="0"/>
              </a:rPr>
              <a:t>​</a:t>
            </a:r>
          </a:p>
          <a:p>
            <a:pPr algn="ctr" rtl="0" fontAlgn="base"/>
            <a:r>
              <a:rPr lang="en-US" sz="2000" b="0" i="0" u="none" strike="noStrike" dirty="0">
                <a:solidFill>
                  <a:srgbClr val="00B0F0"/>
                </a:solidFill>
                <a:effectLst/>
                <a:latin typeface="Avenir Next LT Pro" panose="020B0504020202020204" pitchFamily="34" charset="0"/>
              </a:rPr>
              <a:t>At least 75% of students will earn a minimum of 6 high school credits each year </a:t>
            </a:r>
            <a:r>
              <a:rPr lang="en-US" sz="2000" b="0" i="0" dirty="0">
                <a:solidFill>
                  <a:srgbClr val="002060"/>
                </a:solidFill>
                <a:effectLst/>
                <a:latin typeface="Avenir Next LT Pro" panose="020B0504020202020204" pitchFamily="34" charset="0"/>
              </a:rPr>
              <a:t>​</a:t>
            </a:r>
          </a:p>
          <a:p>
            <a:pPr algn="ctr" rtl="0" fontAlgn="base"/>
            <a:r>
              <a:rPr lang="en-US" sz="1600" b="0" i="0" u="none" strike="noStrike" dirty="0">
                <a:solidFill>
                  <a:srgbClr val="002060"/>
                </a:solidFill>
                <a:effectLst/>
                <a:latin typeface="Avenir Next LT Pro" panose="020B0504020202020204" pitchFamily="34" charset="0"/>
              </a:rPr>
              <a:t>(assuming 24 credits are need to graduate)</a:t>
            </a:r>
            <a:endParaRPr lang="en-US" sz="1600" b="0" i="0" dirty="0">
              <a:solidFill>
                <a:srgbClr val="002060"/>
              </a:solidFill>
              <a:effectLst/>
              <a:latin typeface="Avenir Next LT Pro" panose="020B05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757967E-E614-452E-83A4-E85CFD66E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325539"/>
              </p:ext>
            </p:extLst>
          </p:nvPr>
        </p:nvGraphicFramePr>
        <p:xfrm>
          <a:off x="1131149" y="3461657"/>
          <a:ext cx="10349652" cy="2565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6737">
                  <a:extLst>
                    <a:ext uri="{9D8B030D-6E8A-4147-A177-3AD203B41FA5}">
                      <a16:colId xmlns:a16="http://schemas.microsoft.com/office/drawing/2014/main" val="2828004798"/>
                    </a:ext>
                  </a:extLst>
                </a:gridCol>
                <a:gridCol w="7532915">
                  <a:extLst>
                    <a:ext uri="{9D8B030D-6E8A-4147-A177-3AD203B41FA5}">
                      <a16:colId xmlns:a16="http://schemas.microsoft.com/office/drawing/2014/main" val="1698200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Revised Accountability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773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Engaged​</a:t>
                      </a:r>
                      <a:endParaRPr lang="en-US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At least 95% of engaged students will earn six or more high school credits in one academic year (typical goal, higher percentage to meet)​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5248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Emerging​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At least 95%, of emerging students will earn at least four high school credits in one academic year (inclusive of summer school).​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(fewer credits, same timeframe)​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755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Disengaged​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At least 95% of disengaged students will earn one credit in one semester. ​</a:t>
                      </a:r>
                      <a:endParaRPr lang="en-US" b="0" i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US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(fewer credits, shorter timeframe)​</a:t>
                      </a:r>
                      <a:endParaRPr lang="en-US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3064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37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3C9A-4A21-4D11-9A53-2A754B29A4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What would your school’s SCGS look like? 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0170962-F1C7-4AFE-8C32-1E4BCD499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763" y="1295401"/>
            <a:ext cx="9061013" cy="508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992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D8839-3A1B-4C5F-A083-B48EE5981E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venir Next LT Pro Demi" panose="020B0704020202020204" pitchFamily="34" charset="0"/>
              </a:rPr>
              <a:t>Interested in learning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56EBC-3031-40A4-823A-3409CFA904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venir Next LT Pro" panose="020B0504020202020204" pitchFamily="34" charset="0"/>
              </a:rPr>
              <a:t>Visit: </a:t>
            </a:r>
            <a:r>
              <a:rPr lang="en-US" dirty="0">
                <a:latin typeface="Avenir Next LT Pro" panose="020B0504020202020204" pitchFamily="34" charset="0"/>
                <a:hlinkClick r:id="rId2"/>
              </a:rPr>
              <a:t>https://www.reengagingstudents.org/</a:t>
            </a:r>
            <a:endParaRPr lang="en-US" dirty="0">
              <a:latin typeface="Avenir Next LT Pro" panose="020B05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venir Next LT Pro" panose="020B0504020202020204" pitchFamily="34" charset="0"/>
              </a:rPr>
              <a:t>Contact: Jody Ernst, </a:t>
            </a:r>
            <a:r>
              <a:rPr lang="en-US" dirty="0">
                <a:latin typeface="Avenir Next LT Pro" panose="020B0504020202020204" pitchFamily="34" charset="0"/>
                <a:hlinkClick r:id="rId3"/>
              </a:rPr>
              <a:t>jernst@momentum-sr.org</a:t>
            </a:r>
            <a:endParaRPr lang="en-US" dirty="0">
              <a:latin typeface="Avenir Next LT Pro" panose="020B05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venir Next LT Pro" panose="020B0504020202020204" pitchFamily="34" charset="0"/>
              </a:rPr>
              <a:t> or Kelly Chrisman, </a:t>
            </a:r>
            <a:r>
              <a:rPr lang="en-US" dirty="0">
                <a:latin typeface="Avenir Next LT Pro" panose="020B0504020202020204" pitchFamily="34" charset="0"/>
                <a:hlinkClick r:id="rId4"/>
              </a:rPr>
              <a:t>kchrisman@momentum-sr.org</a:t>
            </a:r>
            <a:r>
              <a:rPr lang="en-US" dirty="0">
                <a:latin typeface="Avenir Next LT Pro" panose="020B0504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9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31CA754-5972-4EA5-955F-0C61F15EA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81" y="182880"/>
            <a:ext cx="10983637" cy="617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15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FF56-658A-4930-A2BF-0E79B76A5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170" y="1971500"/>
            <a:ext cx="3432852" cy="88687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venir Next LT Pro Demi" panose="020B0704020202020204" pitchFamily="34" charset="0"/>
              </a:rPr>
              <a:t>Stage 1</a:t>
            </a:r>
            <a:br>
              <a:rPr lang="en-US" dirty="0">
                <a:latin typeface="Avenir Next LT Pro Demi" panose="020B07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Schools select school-based measures </a:t>
            </a:r>
            <a:br>
              <a:rPr lang="en-US" sz="3100" dirty="0">
                <a:latin typeface="Avenir Next LT Pro" panose="020B05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that fit in each domain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8D47A1DA-C2CF-400B-B880-760306928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7697" y="488731"/>
            <a:ext cx="8817870" cy="624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1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FF56-658A-4930-A2BF-0E79B76A5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436" y="701133"/>
            <a:ext cx="11032003" cy="88687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Avenir Next LT Pro Demi" panose="020B0704020202020204" pitchFamily="34" charset="0"/>
              </a:rPr>
              <a:t>Stage 2</a:t>
            </a:r>
            <a:br>
              <a:rPr lang="en-US" dirty="0">
                <a:latin typeface="Avenir Next LT Pro Demi" panose="020B07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Establish number of cut points</a:t>
            </a:r>
            <a:br>
              <a:rPr lang="en-US" sz="3100" dirty="0">
                <a:latin typeface="Avenir Next LT Pro" panose="020B05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Example below includes three levels. Cut points are established based on research and/or internal school data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2DD07B2E-EFAE-423E-A96D-FA03F74B3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459" y="2188274"/>
            <a:ext cx="9197955" cy="437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37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FF56-658A-4930-A2BF-0E79B76A5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053" y="2054445"/>
            <a:ext cx="2851171" cy="88687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Stage 3</a:t>
            </a:r>
            <a:br>
              <a:rPr lang="en-US" dirty="0">
                <a:latin typeface="Avenir Next LT Pro Demi" panose="020B07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Score each student on the index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2A895C2-0833-40FF-A661-2FD8BFDF9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64730"/>
              </p:ext>
            </p:extLst>
          </p:nvPr>
        </p:nvGraphicFramePr>
        <p:xfrm>
          <a:off x="3672113" y="1225435"/>
          <a:ext cx="8054833" cy="410130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60066">
                  <a:extLst>
                    <a:ext uri="{9D8B030D-6E8A-4147-A177-3AD203B41FA5}">
                      <a16:colId xmlns:a16="http://schemas.microsoft.com/office/drawing/2014/main" val="2534725083"/>
                    </a:ext>
                  </a:extLst>
                </a:gridCol>
                <a:gridCol w="5694767">
                  <a:extLst>
                    <a:ext uri="{9D8B030D-6E8A-4147-A177-3AD203B41FA5}">
                      <a16:colId xmlns:a16="http://schemas.microsoft.com/office/drawing/2014/main" val="1467144561"/>
                    </a:ext>
                  </a:extLst>
                </a:gridCol>
              </a:tblGrid>
              <a:tr h="95785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Student Engagement Phase</a:t>
                      </a:r>
                      <a:endParaRPr lang="en-US" b="1" dirty="0">
                        <a:solidFill>
                          <a:schemeClr val="bg1"/>
                        </a:solidFill>
                        <a:latin typeface="Avenir Next LT Pro Demi" panose="020B07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General Description</a:t>
                      </a:r>
                      <a:endParaRPr lang="en-US" b="1" dirty="0">
                        <a:latin typeface="Avenir Next LT Pro Demi" panose="020B07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552275"/>
                  </a:ext>
                </a:extLst>
              </a:tr>
              <a:tr h="109279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Engaged</a:t>
                      </a:r>
                      <a:endParaRPr lang="en-US" dirty="0">
                        <a:solidFill>
                          <a:srgbClr val="002060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</a:rPr>
                        <a:t>Little support is needed, student can focus on schoolwork for large chunks of time, and student is close to or at grade level.</a:t>
                      </a:r>
                      <a:endParaRPr lang="en-US" dirty="0">
                        <a:solidFill>
                          <a:srgbClr val="002060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888497"/>
                  </a:ext>
                </a:extLst>
              </a:tr>
              <a:tr h="109279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Emerging</a:t>
                      </a:r>
                      <a:endParaRPr lang="en-US" dirty="0">
                        <a:solidFill>
                          <a:srgbClr val="002060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</a:rPr>
                        <a:t>Substantial supports needed and student’s focus in an educational setting or on assignments is minimal, and the student is behind grade level.</a:t>
                      </a:r>
                      <a:endParaRPr lang="en-US" dirty="0">
                        <a:solidFill>
                          <a:srgbClr val="002060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316481"/>
                  </a:ext>
                </a:extLst>
              </a:tr>
              <a:tr h="95785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Disengaged</a:t>
                      </a:r>
                      <a:endParaRPr lang="en-US" dirty="0">
                        <a:solidFill>
                          <a:srgbClr val="002060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rgbClr val="002060"/>
                          </a:solidFill>
                          <a:effectLst/>
                        </a:rPr>
                        <a:t>High needs but never attends, will not respond to calls/visits, no caregiver can be reached.</a:t>
                      </a:r>
                      <a:endParaRPr lang="en-US" dirty="0">
                        <a:solidFill>
                          <a:srgbClr val="002060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225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14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FF56-658A-4930-A2BF-0E79B76A5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32675"/>
            <a:ext cx="2887747" cy="886876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Stage 3</a:t>
            </a:r>
            <a:br>
              <a:rPr lang="en-US" dirty="0">
                <a:latin typeface="Avenir Next LT Pro Demi" panose="020B07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Score each student on the index</a:t>
            </a:r>
            <a:endParaRPr lang="en-US" sz="3100" dirty="0">
              <a:latin typeface="Avenir Next LT Pro Demi" panose="020B07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76ECFC4-24A4-4372-A189-F1F012F790D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68775" y="1157018"/>
            <a:ext cx="204796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3CE511C-7AC8-46BA-A9B1-8009311A3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03792"/>
              </p:ext>
            </p:extLst>
          </p:nvPr>
        </p:nvGraphicFramePr>
        <p:xfrm>
          <a:off x="2950793" y="265937"/>
          <a:ext cx="8674100" cy="58922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68525">
                  <a:extLst>
                    <a:ext uri="{9D8B030D-6E8A-4147-A177-3AD203B41FA5}">
                      <a16:colId xmlns:a16="http://schemas.microsoft.com/office/drawing/2014/main" val="1576729602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3903766312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2177953899"/>
                    </a:ext>
                  </a:extLst>
                </a:gridCol>
                <a:gridCol w="2168525">
                  <a:extLst>
                    <a:ext uri="{9D8B030D-6E8A-4147-A177-3AD203B41FA5}">
                      <a16:colId xmlns:a16="http://schemas.microsoft.com/office/drawing/2014/main" val="1464252502"/>
                    </a:ext>
                  </a:extLst>
                </a:gridCol>
              </a:tblGrid>
              <a:tr h="349965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Academic Standing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89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Individual student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Emerging 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Developing 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Engaged Qualifier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02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reading assessment​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1.5 or more GLE behind​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0.8-1.4 GLE behind​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0.7 or fewer GLE behind​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2388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Local math assessment​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1.5 or more GLE behind​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0.8-1.4 GLE behind​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0.7 or fewer GLE behind​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523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Credit accumulation​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More than 3 semesters behind what is needed to be considered on grade level.​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More than one semester but less than three full semesters behind what is needed to be considered on grade level.​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No more than 1 semester behind what is needed to be considered on grade level.​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48879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Academic Engagement and Participation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venir Next LT Pro" panose="020B05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39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Individual student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Emerging 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Developing 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Engaged Qualifier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760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Behavior incidents count​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 or more  incidents per semester​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No more than 2  incidents per semester​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 behavior incidents per semester​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1151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Self-management scale 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b/t 8-12​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b/t 13-20​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21 or higher​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643482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Social-Emotional Well-Being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Avenir Next LT Pro" panose="020B05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896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Individual student 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Emerging 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Developing 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+mn-lt"/>
                        </a:rPr>
                        <a:t>Engaged Qualifier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081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ACES Score​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3+​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1-2​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0​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545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Self-Efficacy​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b/t 5-7​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b/t 8-10​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11 or higher​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46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Emotion Regulation​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b/t 8-12​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b/t 13-20​</a:t>
                      </a:r>
                      <a:endParaRPr lang="en-US" sz="1200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200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Score 21 or higher​</a:t>
                      </a:r>
                      <a:endParaRPr lang="en-US" sz="1200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7854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21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FF56-658A-4930-A2BF-0E79B76A59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Stage 4</a:t>
            </a:r>
            <a:br>
              <a:rPr lang="en-US" dirty="0">
                <a:latin typeface="Avenir Next LT Pro Demi" panose="020B0704020202020204" pitchFamily="34" charset="0"/>
              </a:rPr>
            </a:br>
            <a:r>
              <a:rPr lang="en-US" sz="3100" dirty="0">
                <a:latin typeface="Avenir Next LT Pro" panose="020B0504020202020204" pitchFamily="34" charset="0"/>
              </a:rPr>
              <a:t>Set goals for continuous improvement and progress monitoring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6D1CD4E-23F4-440A-A565-91CB06737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56592"/>
              </p:ext>
            </p:extLst>
          </p:nvPr>
        </p:nvGraphicFramePr>
        <p:xfrm>
          <a:off x="914400" y="1880810"/>
          <a:ext cx="10363200" cy="3662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20157625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426794357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3164963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Student Engagement 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614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Engaged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Some support needed, close to grade level​</a:t>
                      </a:r>
                      <a:endParaRPr lang="en-US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Earn 6 credits per year​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5220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Emerging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Substantial need, attending school, behind academically​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Earn at least 4 credits in core courses and attend counseling and engagement strategies in school and/or work/internship outside of school​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2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Disengaged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High need, chronically absent, disengaged​</a:t>
                      </a:r>
                      <a:endParaRPr lang="en-US" b="0" i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b="0" i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Earn at least 1 credit in a semester and attend daily counseling, wrap around services, engagement strategies, or internship/work.​</a:t>
                      </a:r>
                      <a:endParaRPr lang="en-US" b="0" i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58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56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6B12D-3B8B-48C0-A821-3E4C805770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SCGS Calculator – Sample of Individual Measure Data Collection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58A01F6A-99AD-4908-B27E-67E086F21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964" y="1685162"/>
            <a:ext cx="9466071" cy="428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954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840C-80CA-40B1-B40F-229F81DE6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venir Next LT Pro Demi" panose="020B0704020202020204" pitchFamily="34" charset="0"/>
              </a:rPr>
              <a:t>SCGS Calculator – Sample of Overall Index Reporting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3E36D42D-A145-4BC0-A2EF-7AF040D31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22" y="1942148"/>
            <a:ext cx="10800355" cy="396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24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D935F9687B394D99F95A6B7436B4CB" ma:contentTypeVersion="15" ma:contentTypeDescription="Create a new document." ma:contentTypeScope="" ma:versionID="43bfa3da03732522d4a8be66c0c5dd7d">
  <xsd:schema xmlns:xsd="http://www.w3.org/2001/XMLSchema" xmlns:xs="http://www.w3.org/2001/XMLSchema" xmlns:p="http://schemas.microsoft.com/office/2006/metadata/properties" xmlns:ns2="00d29faa-ab15-4d3a-a2e3-3f002dee71d9" xmlns:ns3="61361056-ea4d-4acb-8ac9-28f4a60fcbd4" targetNamespace="http://schemas.microsoft.com/office/2006/metadata/properties" ma:root="true" ma:fieldsID="86ddcbe5f496253d41253be62eaf5210" ns2:_="" ns3:_="">
    <xsd:import namespace="00d29faa-ab15-4d3a-a2e3-3f002dee71d9"/>
    <xsd:import namespace="61361056-ea4d-4acb-8ac9-28f4a60fcb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29faa-ab15-4d3a-a2e3-3f002dee71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4d29cd7-4a50-43ed-9d07-d663bd7ede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361056-ea4d-4acb-8ac9-28f4a60fcbd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90f584a-0b03-40a9-a32a-1d25a67ecba4}" ma:internalName="TaxCatchAll" ma:showField="CatchAllData" ma:web="61361056-ea4d-4acb-8ac9-28f4a60fcb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d29faa-ab15-4d3a-a2e3-3f002dee71d9">
      <Terms xmlns="http://schemas.microsoft.com/office/infopath/2007/PartnerControls"/>
    </lcf76f155ced4ddcb4097134ff3c332f>
    <TaxCatchAll xmlns="61361056-ea4d-4acb-8ac9-28f4a60fcbd4" xsi:nil="true"/>
  </documentManagement>
</p:properties>
</file>

<file path=customXml/itemProps1.xml><?xml version="1.0" encoding="utf-8"?>
<ds:datastoreItem xmlns:ds="http://schemas.openxmlformats.org/officeDocument/2006/customXml" ds:itemID="{8A0AEE4B-1D17-4DB6-A787-2F9CF4D42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8C260B-3DFA-4021-B0CD-F2217BECBB88}"/>
</file>

<file path=customXml/itemProps3.xml><?xml version="1.0" encoding="utf-8"?>
<ds:datastoreItem xmlns:ds="http://schemas.openxmlformats.org/officeDocument/2006/customXml" ds:itemID="{0894938F-5DBF-4397-B500-5D426143078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807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Student-Centered Growth System</vt:lpstr>
      <vt:lpstr>PowerPoint Presentation</vt:lpstr>
      <vt:lpstr>Stage 1 Schools select school-based measures  that fit in each domain</vt:lpstr>
      <vt:lpstr>Stage 2 Establish number of cut points Example below includes three levels. Cut points are established based on research and/or internal school data</vt:lpstr>
      <vt:lpstr>Stage 3 Score each student on the index</vt:lpstr>
      <vt:lpstr>Stage 3 Score each student on the index</vt:lpstr>
      <vt:lpstr>Stage 4 Set goals for continuous improvement and progress monitoring</vt:lpstr>
      <vt:lpstr>SCGS Calculator – Sample of Individual Measure Data Collection</vt:lpstr>
      <vt:lpstr>SCGS Calculator – Sample of Overall Index Reporting</vt:lpstr>
      <vt:lpstr>Stage 5 Set goals for accountability purposes</vt:lpstr>
      <vt:lpstr>What would your school’s SCGS look like? </vt:lpstr>
      <vt:lpstr>Interested in learning more…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Student-Centered Growth System</dc:title>
  <dc:creator>Liz Hackett</dc:creator>
  <cp:lastModifiedBy>Liz Hackett</cp:lastModifiedBy>
  <cp:revision>9</cp:revision>
  <dcterms:created xsi:type="dcterms:W3CDTF">2022-04-01T18:44:23Z</dcterms:created>
  <dcterms:modified xsi:type="dcterms:W3CDTF">2022-04-26T12:58:06Z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0x010100E2D935F9687B394D99F95A6B7436B4CB</vt:lpwstr>
  </property>
</Properties>
</file>